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49"/>
  </p:notesMasterIdLst>
  <p:sldIdLst>
    <p:sldId id="256" r:id="rId3"/>
    <p:sldId id="257" r:id="rId4"/>
    <p:sldId id="301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</p:sldIdLst>
  <p:sldSz cx="9144000" cy="5143500" type="screen16x9"/>
  <p:notesSz cx="6858000" cy="9144000"/>
  <p:embeddedFontLst>
    <p:embeddedFont>
      <p:font typeface="Roboto Mono" pitchFamily="49" charset="0"/>
      <p:regular r:id="rId50"/>
      <p:bold r:id="rId51"/>
      <p:italic r:id="rId52"/>
      <p:boldItalic r:id="rId53"/>
    </p:embeddedFont>
    <p:embeddedFont>
      <p:font typeface="Roboto Mono Regular" pitchFamily="49" charset="0"/>
      <p:regular r:id="rId54"/>
      <p:bold r:id="rId55"/>
      <p:italic r:id="rId56"/>
      <p:boldItalic r:id="rId57"/>
    </p:embeddedFont>
    <p:embeddedFont>
      <p:font typeface="Segoe UI Semibold" panose="020B0502040204020203" pitchFamily="34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4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5" Type="http://schemas.openxmlformats.org/officeDocument/2006/relationships/slide" Target="slides/slide3.xml"/><Relationship Id="rId61" Type="http://schemas.openxmlformats.org/officeDocument/2006/relationships/font" Target="fonts/font12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7.fntdata"/><Relationship Id="rId64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10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5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32415ad5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32415ad5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f278613f8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f278613f8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278613f8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278613f8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f278613f8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f278613f8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278613f8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f278613f8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278613f8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f278613f8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f278613f8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f278613f8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277813ef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f277813ef6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278613f81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f278613f81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f278613f81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f278613f81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f278613f8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f278613f8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32415ad5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32415ad5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f278613f81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f278613f81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f278613f81_0_3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f278613f81_0_3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278613f81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f278613f81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f27861408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f27861408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f278613f81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f278613f81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f278613f81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f278613f81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f278613f81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f278613f81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f278613f81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f278613f81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f27861408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f27861408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f278613f81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f278613f81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32415ad53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632415ad53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f278613f81_0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f278613f81_0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f27861408a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f27861408a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f278613f81_0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f278613f81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f278613f81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f278613f81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277813ef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f277813ef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f278613f81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f278613f81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99820a6d0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99820a6d0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632415ad53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632415ad53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478ca1411b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478ca1411b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478ca1411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478ca1411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f277813ef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f277813ef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478ca1411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478ca1411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632415ad53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632415ad53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632ed14f8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632ed14f8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632415ad53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632415ad53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6320bf223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6320bf223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f277813ef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f277813ef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f278613f81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f278613f81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277813ef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f277813ef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278613f8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f278613f8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93525aa12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93525aa12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278613f8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f278613f8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A93E10-44C0-4D31-A4E0-A2BDB859B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D12071-573D-49F2-BBDB-4B977923A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0735799-031C-42CC-8A5C-811B7A066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04BF9-E57D-4B64-AE99-09054CB4F487}" type="datetimeFigureOut">
              <a:rPr lang="ru-RU" smtClean="0"/>
              <a:t>25.09.2021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BA5487-975B-4BE9-A784-61295D67C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00B211-48FF-4E12-920B-CDF27170A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89C91-0EC1-41E8-B006-A252729AD0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29121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inap78/sentiment-analysis" TargetMode="External"/><Relationship Id="rId3" Type="http://schemas.openxmlformats.org/officeDocument/2006/relationships/hyperlink" Target="https://github.com/callateporfa/verycoolproject" TargetMode="External"/><Relationship Id="rId7" Type="http://schemas.openxmlformats.org/officeDocument/2006/relationships/hyperlink" Target="https://github.com/aRahna/SaveAnnoyingDog" TargetMode="External"/><Relationship Id="rId12" Type="http://schemas.openxmlformats.org/officeDocument/2006/relationships/hyperlink" Target="https://github.com/IvAnastasia/News-lexical-analysi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entrapolarity/Phonetics-Roguelike" TargetMode="External"/><Relationship Id="rId11" Type="http://schemas.openxmlformats.org/officeDocument/2006/relationships/hyperlink" Target="https://github.com/EkaterinaVoit/Water-control-bot" TargetMode="External"/><Relationship Id="rId5" Type="http://schemas.openxmlformats.org/officeDocument/2006/relationships/hyperlink" Target="https://github.com/polina-fadeeva/projekt" TargetMode="External"/><Relationship Id="rId10" Type="http://schemas.openxmlformats.org/officeDocument/2006/relationships/hyperlink" Target="https://github.com/k-sanyal/auto_corrector" TargetMode="External"/><Relationship Id="rId4" Type="http://schemas.openxmlformats.org/officeDocument/2006/relationships/hyperlink" Target="https://github.com/elinkamaeva/MoviesBot" TargetMode="External"/><Relationship Id="rId9" Type="http://schemas.openxmlformats.org/officeDocument/2006/relationships/hyperlink" Target="https://github.com/PavelAstafyev/CSLAV_OCR_1.0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hiftry.rusvectores.org/ru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hyperlink" Target="https://openai.com/blog/dall-e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enix.org/system/files/conference/usenixsecurity15/sec15-paper-caliskan-islam.pdf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vyhuholl/prozhito_topic_modelli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sil.org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festvox.org/cmu_wilderness/AKEBSS/index.html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repl.it/languages/python3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ykili.github.io/pro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ru-ru/windows/wsl/instal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anaconda.com/products/individua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0012" y="1344553"/>
            <a:ext cx="2463975" cy="2454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ДЗ</a:t>
            </a:r>
            <a:endParaRPr/>
          </a:p>
        </p:txBody>
      </p:sp>
      <p:sp>
        <p:nvSpPr>
          <p:cNvPr id="148" name="Google Shape;148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Даются на 2 недели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Сдаются через телеграм-бота (мы напишем в чат инструкцию)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Телеграм-бот ведёт страничку вашей домашки на гитхабе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Как минимум один раунд промежуточного рецензирования (кодревью) на гитхабе, если ваш код отправлен раньше, чем за 48 часов до дедлайна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промежуточное рецензирование — это комментарии и советы о том, что в дз стоит улучшить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b="1"/>
              <a:t>Первое ДЗ будет в конце этой недели!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Тесты</a:t>
            </a:r>
            <a:endParaRPr/>
          </a:p>
        </p:txBody>
      </p:sp>
      <p:sp>
        <p:nvSpPr>
          <p:cNvPr id="154" name="Google Shape;154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 парах, 15-20 минут в гуглформе по блоку прошедших тем.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Больше для понимания что хорошо в голове отложилось, а что надо повторить.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Кр</a:t>
            </a:r>
            <a:endParaRPr/>
          </a:p>
        </p:txBody>
      </p:sp>
      <p:sp>
        <p:nvSpPr>
          <p:cNvPr id="160" name="Google Shape;160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 конце 1 модуля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несколько больших задач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В конце 2 модуля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несколько больших задач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Проект</a:t>
            </a:r>
            <a:endParaRPr/>
          </a:p>
        </p:txBody>
      </p:sp>
      <p:sp>
        <p:nvSpPr>
          <p:cNvPr id="166" name="Google Shape;166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середина 3 модуля — середина 4 модуля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командой из 2-3 человек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темы предлагаются в начале 3 модуля, можно предложить свою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есть куратор: препод, ассистент или старшекурсник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результат проекта: репозиторий + защита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Экзамен</a:t>
            </a:r>
            <a:endParaRPr/>
          </a:p>
        </p:txBody>
      </p:sp>
      <p:sp>
        <p:nvSpPr>
          <p:cNvPr id="172" name="Google Shape;172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Похож на кр, но покрывает все темы курса, тоже несколько больших задач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8"/>
          <p:cNvSpPr txBox="1">
            <a:spLocks noGrp="1"/>
          </p:cNvSpPr>
          <p:nvPr>
            <p:ph type="body" idx="1"/>
          </p:nvPr>
        </p:nvSpPr>
        <p:spPr>
          <a:xfrm>
            <a:off x="311700" y="445025"/>
            <a:ext cx="8520600" cy="41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(это некоторые проекты 2020 года, которые я стащил с сайта новостей ШЛ)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Стилометрия пабликов: можно ли отгадать паблик по комментариям? –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https://github.com/callateporfa/verycoolproject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Телеграм бот для поиска кинофильмов – </a:t>
            </a:r>
            <a:r>
              <a:rPr lang="en" sz="1500" u="sng">
                <a:solidFill>
                  <a:schemeClr val="hlink"/>
                </a:solidFill>
                <a:hlinkClick r:id="rId4"/>
              </a:rPr>
              <a:t>https://github.com/elinkamaeva/MoviesBot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Решение полиномов второго порядка – </a:t>
            </a:r>
            <a:r>
              <a:rPr lang="en" sz="1500" u="sng">
                <a:solidFill>
                  <a:schemeClr val="hlink"/>
                </a:solidFill>
                <a:hlinkClick r:id="rId5"/>
              </a:rPr>
              <a:t>https://github.com/polina-fadeeva/projekt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Игра в жанре Roguelike: фонетика – </a:t>
            </a:r>
            <a:r>
              <a:rPr lang="en" sz="1500" u="sng">
                <a:solidFill>
                  <a:schemeClr val="hlink"/>
                </a:solidFill>
                <a:hlinkClick r:id="rId6"/>
              </a:rPr>
              <a:t>https://github.com/entrapolarity/Phonetics-Roguelike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Игра "Спаси собачку" – </a:t>
            </a:r>
            <a:r>
              <a:rPr lang="en" sz="1500" u="sng">
                <a:solidFill>
                  <a:schemeClr val="hlink"/>
                </a:solidFill>
                <a:hlinkClick r:id="rId7"/>
              </a:rPr>
              <a:t>https://github.com/aRahna/SaveAnnoyingDog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Автоматическое определение эмоций в текстах сообщений –</a:t>
            </a:r>
            <a:r>
              <a:rPr lang="en" sz="1500" u="sng">
                <a:solidFill>
                  <a:schemeClr val="hlink"/>
                </a:solidFill>
                <a:hlinkClick r:id="rId8"/>
              </a:rPr>
              <a:t>https://github.com/linap78/sentiment-analysis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Оптическое распознавание церковнославянского –</a:t>
            </a:r>
            <a:r>
              <a:rPr lang="en" sz="1500" u="sng">
                <a:solidFill>
                  <a:schemeClr val="hlink"/>
                </a:solidFill>
                <a:hlinkClick r:id="rId9"/>
              </a:rPr>
              <a:t>https://github.com/PavelAstafyev/CSLAV_OCR_1.0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Корректор ошибок – </a:t>
            </a:r>
            <a:r>
              <a:rPr lang="en" sz="1500" u="sng">
                <a:solidFill>
                  <a:schemeClr val="hlink"/>
                </a:solidFill>
                <a:hlinkClick r:id="rId10"/>
              </a:rPr>
              <a:t>https://github.com/k-sanyal/auto_corrector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Бот-трекер приема воды – </a:t>
            </a:r>
            <a:r>
              <a:rPr lang="en" sz="1500" u="sng">
                <a:solidFill>
                  <a:schemeClr val="hlink"/>
                </a:solidFill>
                <a:hlinkClick r:id="rId11"/>
              </a:rPr>
              <a:t>https://github.com/EkaterinaVoit/Water-control-bot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" sz="1500">
                <a:solidFill>
                  <a:schemeClr val="dk1"/>
                </a:solidFill>
              </a:rPr>
              <a:t>Сравнение лексики условно “провластных” и “независимых” СМИ по нескольким факторам – </a:t>
            </a:r>
            <a:r>
              <a:rPr lang="en" sz="1500" u="sng">
                <a:solidFill>
                  <a:schemeClr val="hlink"/>
                </a:solidFill>
                <a:hlinkClick r:id="rId12"/>
              </a:rPr>
              <a:t>https://github.com/IvAnastasia/News-lexical-analysis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22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Оценивание</a:t>
            </a:r>
            <a:endParaRPr/>
          </a:p>
        </p:txBody>
      </p:sp>
      <p:sp>
        <p:nvSpPr>
          <p:cNvPr id="183" name="Google Shape;183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оценка за каждую работу — это sensitive информация,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мы будем поддерживать её закрытость: ваша оценка известна только преподам, ассистентам и вам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Зачем программировать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Что можно делать с умением прогать</a:t>
            </a:r>
            <a:endParaRPr/>
          </a:p>
        </p:txBody>
      </p:sp>
      <p:sp>
        <p:nvSpPr>
          <p:cNvPr id="194" name="Google Shape;194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программировать за деньги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колдовать данные и ИИ вообще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заниматься ИИ про язык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делать DH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дополнять лингвистические исследования CS методами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строить тулзы и инфраструктуры для лингвистической работы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уменьшать разрыв между комп и теор лингвистами</a:t>
            </a:r>
            <a:endParaRPr sz="2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ИИ про язык, NLP, автобрея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0025" y="1344553"/>
            <a:ext cx="2463975" cy="245437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</a:t>
            </a:r>
            <a:endParaRPr/>
          </a:p>
        </p:txBody>
      </p:sp>
      <p:sp>
        <p:nvSpPr>
          <p:cNvPr id="106" name="Google Shape;106;p2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23 сентября 2021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3"/>
          <p:cNvPicPr preferRelativeResize="0"/>
          <p:nvPr/>
        </p:nvPicPr>
        <p:blipFill rotWithShape="1">
          <a:blip r:embed="rId3">
            <a:alphaModFix/>
          </a:blip>
          <a:srcRect l="4216" t="7893" r="12782"/>
          <a:stretch/>
        </p:blipFill>
        <p:spPr>
          <a:xfrm>
            <a:off x="0" y="23306"/>
            <a:ext cx="8701549" cy="5120194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3"/>
          <p:cNvSpPr txBox="1">
            <a:spLocks noGrp="1"/>
          </p:cNvSpPr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Превратим всё в векторы</a:t>
            </a:r>
            <a:endParaRPr/>
          </a:p>
        </p:txBody>
      </p:sp>
      <p:sp>
        <p:nvSpPr>
          <p:cNvPr id="206" name="Google Shape;206;p43"/>
          <p:cNvSpPr txBox="1"/>
          <p:nvPr/>
        </p:nvSpPr>
        <p:spPr>
          <a:xfrm>
            <a:off x="4485600" y="4747275"/>
            <a:ext cx="4658400" cy="2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автор картинки: Даня Скоринкин</a:t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4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8101" y="687638"/>
            <a:ext cx="4689545" cy="4455862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44"/>
          <p:cNvSpPr txBox="1"/>
          <p:nvPr/>
        </p:nvSpPr>
        <p:spPr>
          <a:xfrm>
            <a:off x="469500" y="125363"/>
            <a:ext cx="54816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Эволюция слов во времени</a:t>
            </a:r>
            <a:endParaRPr sz="2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598" y="-32376"/>
            <a:ext cx="4858875" cy="35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5"/>
          <p:cNvSpPr txBox="1"/>
          <p:nvPr/>
        </p:nvSpPr>
        <p:spPr>
          <a:xfrm>
            <a:off x="44400" y="3683381"/>
            <a:ext cx="90552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Одна линия — один алгоритм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Цифры снизу — этапы алгоритма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Цифры сбоку — насколько алгоритм понимает что-то про число подлежащего (я бросил vs </a:t>
            </a:r>
            <a:r>
              <a:rPr lang="en" sz="1800">
                <a:highlight>
                  <a:srgbClr val="F4CCCC"/>
                </a:highlight>
              </a:rPr>
              <a:t>мы</a:t>
            </a:r>
            <a:r>
              <a:rPr lang="en" sz="1800"/>
              <a:t> бросил)</a:t>
            </a:r>
            <a:endParaRPr sz="1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6"/>
          <p:cNvSpPr txBox="1">
            <a:spLocks noGrp="1"/>
          </p:cNvSpPr>
          <p:nvPr>
            <p:ph type="title"/>
          </p:nvPr>
        </p:nvSpPr>
        <p:spPr>
          <a:xfrm>
            <a:off x="311700" y="333769"/>
            <a:ext cx="85206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Компьютеры опять превзошли людей?</a:t>
            </a:r>
            <a:endParaRPr>
              <a:highlight>
                <a:schemeClr val="lt1"/>
              </a:highlight>
            </a:endParaRPr>
          </a:p>
        </p:txBody>
      </p:sp>
      <p:pic>
        <p:nvPicPr>
          <p:cNvPr id="224" name="Google Shape;22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40219"/>
            <a:ext cx="5877431" cy="2665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46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4250" y="2614144"/>
            <a:ext cx="4484812" cy="2483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Что можно делать с умением прогать</a:t>
            </a:r>
            <a:endParaRPr/>
          </a:p>
        </p:txBody>
      </p:sp>
      <p:sp>
        <p:nvSpPr>
          <p:cNvPr id="231" name="Google Shape;231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программировать за деньги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колдовать данные и ИИ вообще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заниматься ИИ про язык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делать DH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дополнять лингвистические исследования CS методами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строить тулзы и инфраструктуры для лингвистической работы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уменьшать разрыв между комп и теор лингвистами</a:t>
            </a:r>
            <a:endParaRPr sz="2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"/>
            <a:ext cx="6858000" cy="3691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49"/>
          <p:cNvPicPr preferRelativeResize="0"/>
          <p:nvPr/>
        </p:nvPicPr>
        <p:blipFill>
          <a:blip r:embed="rId5">
            <a:alphaModFix amt="78000"/>
          </a:blip>
          <a:stretch>
            <a:fillRect/>
          </a:stretch>
        </p:blipFill>
        <p:spPr>
          <a:xfrm>
            <a:off x="4193450" y="3054975"/>
            <a:ext cx="3712911" cy="2088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5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58937"/>
            <a:ext cx="6390450" cy="4739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CC0000"/>
                </a:solidFill>
              </a:rPr>
              <a:t>Моделирование тем</a:t>
            </a:r>
            <a:endParaRPr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1275"/>
            <a:ext cx="6858000" cy="4840941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хакатоны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255" name="Google Shape;255;p51"/>
          <p:cNvPicPr preferRelativeResize="0"/>
          <p:nvPr/>
        </p:nvPicPr>
        <p:blipFill rotWithShape="1">
          <a:blip r:embed="rId4">
            <a:alphaModFix/>
          </a:blip>
          <a:srcRect l="19659"/>
          <a:stretch/>
        </p:blipFill>
        <p:spPr>
          <a:xfrm>
            <a:off x="5096975" y="0"/>
            <a:ext cx="4047026" cy="235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338082"/>
            <a:ext cx="2638126" cy="1654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Что можно делать с умением прогать</a:t>
            </a:r>
            <a:endParaRPr/>
          </a:p>
        </p:txBody>
      </p:sp>
      <p:sp>
        <p:nvSpPr>
          <p:cNvPr id="262" name="Google Shape;262;p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программировать за деньги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колдовать данные и ИИ вообще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заниматься ИИ про язык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делать DH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дополнять лингвистические исследования CS методами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строить тулзы и инфраструктуры для лингвистической работы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уменьшать разрыв между комп и теор лингвистами</a:t>
            </a:r>
            <a:endParaRPr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626E0266-9E4B-4F3D-ABEA-81B728B5F726}"/>
              </a:ext>
            </a:extLst>
          </p:cNvPr>
          <p:cNvSpPr txBox="1">
            <a:spLocks/>
          </p:cNvSpPr>
          <p:nvPr/>
        </p:nvSpPr>
        <p:spPr>
          <a:xfrm>
            <a:off x="203887" y="1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3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Слайд о преподавателе</a:t>
            </a:r>
          </a:p>
        </p:txBody>
      </p:sp>
      <p:pic>
        <p:nvPicPr>
          <p:cNvPr id="3" name="Picture 2" descr="A person with the arms crossed&#10;&#10;Description automatically generated with medium confidence">
            <a:extLst>
              <a:ext uri="{FF2B5EF4-FFF2-40B4-BE49-F238E27FC236}">
                <a16:creationId xmlns:a16="http://schemas.microsoft.com/office/drawing/2014/main" id="{391B5525-95F7-0344-9286-DBD479DA2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18" y="1323718"/>
            <a:ext cx="2735477" cy="27354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83B1E3-21C0-174F-98EA-F3E14ADC234B}"/>
              </a:ext>
            </a:extLst>
          </p:cNvPr>
          <p:cNvSpPr txBox="1"/>
          <p:nvPr/>
        </p:nvSpPr>
        <p:spPr>
          <a:xfrm>
            <a:off x="4154214" y="1323718"/>
            <a:ext cx="4508938" cy="2146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/>
              <a:t>Антон Леонов</a:t>
            </a:r>
          </a:p>
          <a:p>
            <a:r>
              <a:rPr lang="ru-RU" sz="1050" dirty="0"/>
              <a:t> - Разработчик-Аналитик в Яндексе</a:t>
            </a:r>
          </a:p>
          <a:p>
            <a:r>
              <a:rPr lang="ru-RU" sz="1050" dirty="0"/>
              <a:t> - До этого: </a:t>
            </a:r>
          </a:p>
          <a:p>
            <a:r>
              <a:rPr lang="ru-RU" sz="1050" dirty="0"/>
              <a:t>	Старший аналитик данных в </a:t>
            </a:r>
            <a:r>
              <a:rPr lang="en-US" sz="1050" dirty="0"/>
              <a:t>X5</a:t>
            </a:r>
            <a:endParaRPr lang="ru-RU" sz="1050" dirty="0"/>
          </a:p>
          <a:p>
            <a:r>
              <a:rPr lang="ru-RU" sz="1050" dirty="0"/>
              <a:t>	</a:t>
            </a:r>
            <a:r>
              <a:rPr lang="en-US" sz="1050" dirty="0"/>
              <a:t>Web-</a:t>
            </a:r>
            <a:r>
              <a:rPr lang="ru-RU" sz="1050" dirty="0"/>
              <a:t>разработчик в Лаборатории Касперского</a:t>
            </a:r>
          </a:p>
          <a:p>
            <a:endParaRPr lang="ru-RU" sz="1050" dirty="0"/>
          </a:p>
          <a:p>
            <a:r>
              <a:rPr lang="ru-RU" sz="1050" dirty="0"/>
              <a:t> - Закончил Вышку магистратура </a:t>
            </a:r>
            <a:r>
              <a:rPr lang="en-US" sz="1050" dirty="0"/>
              <a:t>“Big Data Systems”</a:t>
            </a:r>
            <a:r>
              <a:rPr lang="ru-RU" sz="1050" dirty="0"/>
              <a:t>, </a:t>
            </a:r>
          </a:p>
          <a:p>
            <a:r>
              <a:rPr lang="ru-RU" sz="1050" dirty="0"/>
              <a:t>Магистратура </a:t>
            </a:r>
            <a:r>
              <a:rPr lang="en-US" sz="1050" dirty="0"/>
              <a:t>”</a:t>
            </a:r>
            <a:r>
              <a:rPr lang="ru-RU" sz="1050" dirty="0"/>
              <a:t>Журналистика данных</a:t>
            </a:r>
            <a:r>
              <a:rPr lang="en-US" sz="1050" dirty="0"/>
              <a:t>”, </a:t>
            </a:r>
            <a:r>
              <a:rPr lang="ru-RU" sz="1050" dirty="0" err="1"/>
              <a:t>бакалавриат</a:t>
            </a:r>
            <a:r>
              <a:rPr lang="ru-RU" sz="1050" dirty="0"/>
              <a:t> </a:t>
            </a:r>
            <a:r>
              <a:rPr lang="en-US" sz="1050" dirty="0"/>
              <a:t>“</a:t>
            </a:r>
            <a:r>
              <a:rPr lang="ru-RU" sz="1050" dirty="0"/>
              <a:t>Информатика</a:t>
            </a:r>
            <a:r>
              <a:rPr lang="en-US" sz="1050" dirty="0"/>
              <a:t>”</a:t>
            </a:r>
          </a:p>
          <a:p>
            <a:endParaRPr lang="en-US" sz="1050" dirty="0"/>
          </a:p>
          <a:p>
            <a:r>
              <a:rPr lang="ru-RU" sz="1050" dirty="0"/>
              <a:t>Преподаю в Вышке – Цифровую грамотность и Программирование</a:t>
            </a:r>
          </a:p>
          <a:p>
            <a:r>
              <a:rPr lang="ru-RU" sz="1050" dirty="0"/>
              <a:t>Преподаю в Яндекс Практикуме аналитику данных для англоязычных когорт</a:t>
            </a:r>
            <a:endParaRPr lang="en-RU" sz="1050" dirty="0"/>
          </a:p>
        </p:txBody>
      </p:sp>
    </p:spTree>
    <p:extLst>
      <p:ext uri="{BB962C8B-B14F-4D97-AF65-F5344CB8AC3E}">
        <p14:creationId xmlns:p14="http://schemas.microsoft.com/office/powerpoint/2010/main" val="20829296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разработка для лингвистики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sil.org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Что можно делать с умением прогать</a:t>
            </a:r>
            <a:endParaRPr/>
          </a:p>
        </p:txBody>
      </p:sp>
      <p:sp>
        <p:nvSpPr>
          <p:cNvPr id="278" name="Google Shape;278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программировать за деньги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колдовать данные и ИИ вообще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заниматься ИИ про язык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делать DH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дополнять лингвистические исследования CS методами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строить тулзы и инфраструктуры для лингвистической работы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уменьшать разрыв между комп и теор лингвистами</a:t>
            </a:r>
            <a:endParaRPr sz="22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field NLP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57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66441"/>
            <a:ext cx="6858001" cy="5010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🐍</a:t>
            </a:r>
            <a:r>
              <a:rPr lang="en" sz="6400"/>
              <a:t>адачки</a:t>
            </a:r>
            <a:endParaRPr sz="6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если у вас нет сейчас компа (или не удалось установить анаконду), сегодня используйте </a:t>
            </a:r>
            <a:r>
              <a:rPr lang="en" u="sng">
                <a:solidFill>
                  <a:schemeClr val="hlink"/>
                </a:solidFill>
                <a:hlinkClick r:id="rId3"/>
              </a:rPr>
              <a:t>repl.it/languages/python3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Что такое питон</a:t>
            </a:r>
            <a:endParaRPr/>
          </a:p>
        </p:txBody>
      </p:sp>
      <p:sp>
        <p:nvSpPr>
          <p:cNvPr id="304" name="Google Shape;304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Питон — это язык программирования. Todo что это значит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Питон — это программа, которая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читает тексты с инструкциями на языке питон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заставляет компьютер выполнять записанные инструкции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План</a:t>
            </a:r>
            <a:endParaRPr/>
          </a:p>
        </p:txBody>
      </p:sp>
      <p:sp>
        <p:nvSpPr>
          <p:cNvPr id="310" name="Google Shape;310;p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арифметика: +, -, /, *, //, %, **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переменные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базовые числовые типы - int и float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строковый тип str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функция input()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скрипты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функция print() 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Запуск интерактивного интерпретатора Python</a:t>
            </a:r>
            <a:endParaRPr/>
          </a:p>
        </p:txBody>
      </p:sp>
      <p:sp>
        <p:nvSpPr>
          <p:cNvPr id="316" name="Google Shape;316;p6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Из командной строки, набрав </a:t>
            </a:r>
            <a:r>
              <a:rPr lang="en" b="1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python3</a:t>
            </a:r>
            <a:r>
              <a:rPr lang="en">
                <a:highlight>
                  <a:srgbClr val="EFEFEF"/>
                </a:highlight>
              </a:rPr>
              <a:t> </a:t>
            </a:r>
            <a:endParaRPr>
              <a:highlight>
                <a:srgbClr val="EFEFEF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Правильно — это если первая строка, которая напечатается после запуска, будет начинаться с </a:t>
            </a:r>
            <a:r>
              <a:rPr lang="en" b="1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Python 3</a:t>
            </a:r>
            <a:r>
              <a:rPr lang="en"/>
              <a:t>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Неправильно — если она начинается  с </a:t>
            </a:r>
            <a:r>
              <a:rPr lang="en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Python 2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Выйти из интерпретатора можно набрав в нём </a:t>
            </a:r>
            <a:r>
              <a:rPr lang="en" b="1">
                <a:solidFill>
                  <a:srgbClr val="000000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exit()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План пары</a:t>
            </a:r>
            <a:endParaRPr/>
          </a:p>
        </p:txBody>
      </p:sp>
      <p:sp>
        <p:nvSpPr>
          <p:cNvPr id="112" name="Google Shape;112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Привет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Устройство курса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Что делать тем, кто уже что-то умеет прогать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Что можно делать, если прогать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Задачки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Техподдержка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6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Преобразование между типами</a:t>
            </a:r>
            <a:endParaRPr/>
          </a:p>
        </p:txBody>
      </p:sp>
      <p:sp>
        <p:nvSpPr>
          <p:cNvPr id="322" name="Google Shape;322;p6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&gt;&gt;&gt; a = input("введите строку ")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введите строку сорока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&gt;&gt;&gt; b = input("введите число ")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введите число 8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&gt;&gt;&gt; a*b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Traceback (most recent call last):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  File "&lt;stdin&gt;", line 1, in &lt;module&gt;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TypeError: can't multiply sequence by non-int of type 'str'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&gt;&gt;&gt; b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'8'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&gt;&gt;&gt; c = int(b)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&gt;&gt;&gt; c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8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&gt;&gt;&gt; a*c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Roboto Mono Regular"/>
                <a:ea typeface="Roboto Mono Regular"/>
                <a:cs typeface="Roboto Mono Regular"/>
                <a:sym typeface="Roboto Mono Regular"/>
              </a:rPr>
              <a:t>'сорокасорокасорокасорокасорокасорокасорокасорока'</a:t>
            </a: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Что можно делать со строками</a:t>
            </a:r>
            <a:endParaRPr/>
          </a:p>
        </p:txBody>
      </p:sp>
      <p:sp>
        <p:nvSpPr>
          <p:cNvPr id="328" name="Google Shape;328;p64"/>
          <p:cNvSpPr txBox="1">
            <a:spLocks noGrp="1"/>
          </p:cNvSpPr>
          <p:nvPr>
            <p:ph type="body" idx="1"/>
          </p:nvPr>
        </p:nvSpPr>
        <p:spPr>
          <a:xfrm>
            <a:off x="311700" y="944225"/>
            <a:ext cx="8520600" cy="3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Складывать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Умножать на число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Mono Regular"/>
                <a:ea typeface="Roboto Mono Regular"/>
                <a:cs typeface="Roboto Mono Regular"/>
                <a:sym typeface="Roboto Mono Regular"/>
              </a:rPr>
              <a:t>&gt;&gt;&gt; "asdfasdf" * 2</a:t>
            </a:r>
            <a:endParaRPr sz="1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 Regular"/>
                <a:ea typeface="Roboto Mono Regular"/>
                <a:cs typeface="Roboto Mono Regular"/>
                <a:sym typeface="Roboto Mono Regular"/>
              </a:rPr>
              <a:t>'asdfasdfasdfasdf'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Смотреть на </a:t>
            </a:r>
            <a:r>
              <a:rPr lang="en" i="1"/>
              <a:t>i</a:t>
            </a:r>
            <a:r>
              <a:rPr lang="en"/>
              <a:t>-тую по счёту букву (если она есть)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 Regular"/>
                <a:ea typeface="Roboto Mono Regular"/>
                <a:cs typeface="Roboto Mono Regular"/>
                <a:sym typeface="Roboto Mono Regular"/>
              </a:rPr>
              <a:t>&gt;&gt;&gt; "asdfasdf"[3]</a:t>
            </a:r>
            <a:endParaRPr sz="1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 Regular"/>
                <a:ea typeface="Roboto Mono Regular"/>
                <a:cs typeface="Roboto Mono Regular"/>
                <a:sym typeface="Roboto Mono Regular"/>
              </a:rPr>
              <a:t>'f'</a:t>
            </a:r>
            <a:endParaRPr sz="1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Смотреть на длину строки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 Regular"/>
                <a:ea typeface="Roboto Mono Regular"/>
                <a:cs typeface="Roboto Mono Regular"/>
                <a:sym typeface="Roboto Mono Regular"/>
              </a:rPr>
              <a:t>&gt;&gt;&gt; len("asdfasdf")</a:t>
            </a:r>
            <a:endParaRPr sz="1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latin typeface="Roboto Mono Regular"/>
                <a:ea typeface="Roboto Mono Regular"/>
                <a:cs typeface="Roboto Mono Regular"/>
                <a:sym typeface="Roboto Mono Regular"/>
              </a:rPr>
              <a:t>8</a:t>
            </a:r>
            <a:endParaRPr sz="1600"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Для записи строки в коде можно использовать как одинарные</a:t>
            </a:r>
            <a:r>
              <a:rPr lang="en" sz="1600">
                <a:latin typeface="Roboto Mono Regular"/>
                <a:ea typeface="Roboto Mono Regular"/>
                <a:cs typeface="Roboto Mono Regular"/>
                <a:sym typeface="Roboto Mono Regular"/>
              </a:rPr>
              <a:t>'</a:t>
            </a:r>
            <a:r>
              <a:rPr lang="en"/>
              <a:t>, так и двойные</a:t>
            </a:r>
            <a:r>
              <a:rPr lang="en" sz="1600">
                <a:latin typeface="Roboto Mono Regular"/>
                <a:ea typeface="Roboto Mono Regular"/>
                <a:cs typeface="Roboto Mono Regular"/>
                <a:sym typeface="Roboto Mono Regular"/>
              </a:rPr>
              <a:t>"</a:t>
            </a:r>
            <a:r>
              <a:rPr lang="en"/>
              <a:t> кавычки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29" name="Google Shape;329;p64"/>
          <p:cNvSpPr txBox="1"/>
          <p:nvPr/>
        </p:nvSpPr>
        <p:spPr>
          <a:xfrm rot="283139">
            <a:off x="5337342" y="1425981"/>
            <a:ext cx="2589076" cy="47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Можно ещё много что делать, потом узнаем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Скрипты </a:t>
            </a:r>
            <a:r>
              <a:rPr lang="en">
                <a:latin typeface="Roboto Mono Regular"/>
                <a:ea typeface="Roboto Mono Regular"/>
                <a:cs typeface="Roboto Mono Regular"/>
                <a:sym typeface="Roboto Mono Regular"/>
              </a:rPr>
              <a:t>.py</a:t>
            </a:r>
            <a:endParaRPr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35" name="Google Shape;335;p6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Можно записать последовательность инструкций в текстовый файл 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И попросить питон выполнить этот файл, все инструкции по очереди выполнятся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Такие файлы принято называть my_cool_file_name.py (суть в суффиксе .py), </a:t>
            </a:r>
            <a:endParaRPr sz="1600"/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.py это просто кусок имени файла, не имеет никакой волшебной силы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Такие файлы называются скриптами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В отличие от интерактивного интерпретатора, при выполнении питоном текстового файла результаты каждой команды не печатаются, а печатается только то, что мы попросим командой </a:t>
            </a:r>
            <a:r>
              <a:rPr lang="en" sz="1600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print(штука)</a:t>
            </a:r>
            <a:endParaRPr sz="1600"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Скрипты </a:t>
            </a:r>
            <a:r>
              <a:rPr lang="en">
                <a:latin typeface="Roboto Mono Regular"/>
                <a:ea typeface="Roboto Mono Regular"/>
                <a:cs typeface="Roboto Mono Regular"/>
                <a:sym typeface="Roboto Mono Regular"/>
              </a:rPr>
              <a:t>.py</a:t>
            </a:r>
            <a:r>
              <a:rPr lang="en"/>
              <a:t> | Запуск</a:t>
            </a:r>
            <a:endParaRPr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41" name="Google Shape;341;p6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Запустить текстовый файл с кодом, можно открыв командную строку или терминал в папке с этим текстовым файлом и написав </a:t>
            </a:r>
            <a:r>
              <a:rPr lang="en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python3 имя_файла_с_кодом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Regular"/>
                <a:ea typeface="Roboto Mono Regular"/>
                <a:cs typeface="Roboto Mono Regular"/>
                <a:sym typeface="Roboto Mono Regular"/>
              </a:rPr>
              <a:t>print("Hello world")</a:t>
            </a:r>
            <a:endParaRPr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  <p:sp>
        <p:nvSpPr>
          <p:cNvPr id="347" name="Google Shape;347;p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Создать текстовый файл с содержимым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 Regular"/>
                <a:ea typeface="Roboto Mono Regular"/>
                <a:cs typeface="Roboto Mono Regular"/>
                <a:sym typeface="Roboto Mono Regular"/>
              </a:rPr>
              <a:t>my_message = "Hello world"                                                                                         </a:t>
            </a:r>
            <a:endParaRPr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Mono Regular"/>
                <a:ea typeface="Roboto Mono Regular"/>
                <a:cs typeface="Roboto Mono Regular"/>
                <a:sym typeface="Roboto Mono Regular"/>
              </a:rPr>
              <a:t>print(my_message)</a:t>
            </a:r>
            <a:endParaRPr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Командной строкой в папке с этим файлом просим питон этот файл запустить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В ответ печатается текст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Roboto Mono Regular"/>
                <a:ea typeface="Roboto Mono Regular"/>
                <a:cs typeface="Roboto Mono Regular"/>
                <a:sym typeface="Roboto Mono Regular"/>
              </a:rPr>
              <a:t>Hello world</a:t>
            </a:r>
            <a:endParaRPr/>
          </a:p>
        </p:txBody>
      </p:sp>
      <p:sp>
        <p:nvSpPr>
          <p:cNvPr id="348" name="Google Shape;348;p67"/>
          <p:cNvSpPr txBox="1"/>
          <p:nvPr/>
        </p:nvSpPr>
        <p:spPr>
          <a:xfrm rot="184923">
            <a:off x="5010727" y="1257768"/>
            <a:ext cx="3939298" cy="845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Т.к. </a:t>
            </a:r>
            <a:r>
              <a:rPr lang="en" sz="1600">
                <a:latin typeface="Roboto Mono"/>
                <a:ea typeface="Roboto Mono"/>
                <a:cs typeface="Roboto Mono"/>
                <a:sym typeface="Roboto Mono"/>
              </a:rPr>
              <a:t>my_message</a:t>
            </a:r>
            <a:r>
              <a:rPr lang="en" sz="1600"/>
              <a:t> просто хранит в себе результат строки, вместо этого кода можно обойтись одной строкой: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print("Hello world")</a:t>
            </a:r>
            <a:endParaRPr sz="16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Задачки</a:t>
            </a:r>
            <a:endParaRPr/>
          </a:p>
        </p:txBody>
      </p:sp>
      <p:sp>
        <p:nvSpPr>
          <p:cNvPr id="354" name="Google Shape;354;p6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напечатать </a:t>
            </a:r>
            <a:r>
              <a:rPr lang="en">
                <a:latin typeface="Roboto Mono Regular"/>
                <a:ea typeface="Roboto Mono Regular"/>
                <a:cs typeface="Roboto Mono Regular"/>
                <a:sym typeface="Roboto Mono Regular"/>
              </a:rPr>
              <a:t>"Hello USERNAME"</a:t>
            </a:r>
            <a:endParaRPr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Юзернейм вводится с клавиатуры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напечатать</a:t>
            </a:r>
            <a:r>
              <a:rPr lang="en">
                <a:latin typeface="Roboto Mono Regular"/>
                <a:ea typeface="Roboto Mono Regular"/>
                <a:cs typeface="Roboto Mono Regular"/>
                <a:sym typeface="Roboto Mono Regular"/>
              </a:rPr>
              <a:t> Hello USERNAMEUSERNAMEUSERNAMEUSERNAME</a:t>
            </a:r>
            <a:endParaRPr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Повторить строку username столько раз, сколько ввёл пользователь. Соотв помимо строки USERNAME считать с клавиатуры кол-во раз для повтора.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Roboto Mono Regular"/>
              <a:ea typeface="Roboto Mono Regular"/>
              <a:cs typeface="Roboto Mono Regular"/>
              <a:sym typeface="Roboto Mono Regular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Roboto Mono Regular"/>
              <a:ea typeface="Roboto Mono Regular"/>
              <a:cs typeface="Roboto Mono Regular"/>
              <a:sym typeface="Roboto Mono Regular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Техподдержка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Привет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5326500" cy="27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Страница курса: </a:t>
            </a:r>
            <a:r>
              <a:rPr lang="en" u="sng">
                <a:solidFill>
                  <a:schemeClr val="hlink"/>
                </a:solidFill>
                <a:hlinkClick r:id="rId3"/>
              </a:rPr>
              <a:t>pykili.github.io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записи пар</a:t>
            </a:r>
            <a:endParaRPr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"/>
              <a:t>домашки</a:t>
            </a:r>
            <a:endParaRPr/>
          </a:p>
        </p:txBody>
      </p:sp>
      <p:sp>
        <p:nvSpPr>
          <p:cNvPr id="123" name="Google Shape;123;p29"/>
          <p:cNvSpPr txBox="1"/>
          <p:nvPr/>
        </p:nvSpPr>
        <p:spPr>
          <a:xfrm>
            <a:off x="4079300" y="135355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" sz="2800">
                <a:solidFill>
                  <a:schemeClr val="dk1"/>
                </a:solidFill>
              </a:rPr>
              <a:t>материалы</a:t>
            </a:r>
            <a:endParaRPr sz="2800">
              <a:solidFill>
                <a:schemeClr val="dk1"/>
              </a:solidFill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rPr lang="en" sz="2800">
                <a:solidFill>
                  <a:schemeClr val="dk1"/>
                </a:solidFill>
              </a:rPr>
              <a:t>формулы</a:t>
            </a:r>
            <a:endParaRPr sz="2800">
              <a:solidFill>
                <a:schemeClr val="dk1"/>
              </a:solidFill>
            </a:endParaRPr>
          </a:p>
        </p:txBody>
      </p:sp>
      <p:pic>
        <p:nvPicPr>
          <p:cNvPr id="124" name="Google Shape;12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9350" y="2571750"/>
            <a:ext cx="7165311" cy="241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Устройство курса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Устройство курса</a:t>
            </a:r>
            <a:endParaRPr/>
          </a:p>
        </p:txBody>
      </p:sp>
      <p:sp>
        <p:nvSpPr>
          <p:cNvPr id="135" name="Google Shape;135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Курс состоит из</a:t>
            </a:r>
            <a:endParaRPr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пар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домашек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тестов на парах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кр (2шт)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проекта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экзамена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формула: 0.2дз + 0.2тесты + 0.2кр + 0.2проект + 0.2 экз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 сравнении с прошлым годом</a:t>
            </a:r>
            <a:endParaRPr/>
          </a:p>
        </p:txBody>
      </p:sp>
      <p:sp>
        <p:nvSpPr>
          <p:cNvPr id="141" name="Google Shape;141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Пересели с powershell на wsl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Добавили больше анализа данных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Добавили больше мыслительных практик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Добавили больше кураторов проектов</a:t>
            </a:r>
            <a:endParaRPr/>
          </a:p>
        </p:txBody>
      </p:sp>
      <p:sp>
        <p:nvSpPr>
          <p:cNvPr id="142" name="Google Shape;142;p32"/>
          <p:cNvSpPr txBox="1"/>
          <p:nvPr/>
        </p:nvSpPr>
        <p:spPr>
          <a:xfrm>
            <a:off x="438750" y="3528550"/>
            <a:ext cx="60864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Установка WSL (для windows) -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https://docs.microsoft.com/ru-ru/windows/wsl/install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Установка Anaconda (для всех) -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https://www.anaconda.com/products/individual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1298</Words>
  <Application>Microsoft Macintosh PowerPoint</Application>
  <PresentationFormat>On-screen Show (16:9)</PresentationFormat>
  <Paragraphs>203</Paragraphs>
  <Slides>46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Segoe UI Semibold</vt:lpstr>
      <vt:lpstr>Roboto Mono Regular</vt:lpstr>
      <vt:lpstr>Arial</vt:lpstr>
      <vt:lpstr>Roboto Mono</vt:lpstr>
      <vt:lpstr>Courier New</vt:lpstr>
      <vt:lpstr>Simple Light</vt:lpstr>
      <vt:lpstr>Simple Light</vt:lpstr>
      <vt:lpstr>PowerPoint Presentation</vt:lpstr>
      <vt:lpstr>Python</vt:lpstr>
      <vt:lpstr>PowerPoint Presentation</vt:lpstr>
      <vt:lpstr>План пары</vt:lpstr>
      <vt:lpstr>Привет</vt:lpstr>
      <vt:lpstr>Страница курса: pykili.github.io  записи пар домашки</vt:lpstr>
      <vt:lpstr>Устройство курса</vt:lpstr>
      <vt:lpstr>Устройство курса</vt:lpstr>
      <vt:lpstr>В сравнении с прошлым годом</vt:lpstr>
      <vt:lpstr>ДЗ</vt:lpstr>
      <vt:lpstr>Тесты</vt:lpstr>
      <vt:lpstr>Кр</vt:lpstr>
      <vt:lpstr>Проект</vt:lpstr>
      <vt:lpstr>Экзамен</vt:lpstr>
      <vt:lpstr>PowerPoint Presentation</vt:lpstr>
      <vt:lpstr>Оценивание</vt:lpstr>
      <vt:lpstr>Зачем программировать</vt:lpstr>
      <vt:lpstr>Что можно делать с умением прогать</vt:lpstr>
      <vt:lpstr>ИИ про язык, NLP, автобрея</vt:lpstr>
      <vt:lpstr>Превратим всё в векторы</vt:lpstr>
      <vt:lpstr>PowerPoint Presentation</vt:lpstr>
      <vt:lpstr>PowerPoint Presentation</vt:lpstr>
      <vt:lpstr>Компьютеры опять превзошли людей?</vt:lpstr>
      <vt:lpstr>Что можно делать с умением прогать</vt:lpstr>
      <vt:lpstr>DH</vt:lpstr>
      <vt:lpstr>PowerPoint Presentation</vt:lpstr>
      <vt:lpstr>Моделирование тем</vt:lpstr>
      <vt:lpstr>хакатоны</vt:lpstr>
      <vt:lpstr>Что можно делать с умением прогать</vt:lpstr>
      <vt:lpstr>разработка для лингвистики</vt:lpstr>
      <vt:lpstr>sil.org</vt:lpstr>
      <vt:lpstr>Что можно делать с умением прогать</vt:lpstr>
      <vt:lpstr>field NLP</vt:lpstr>
      <vt:lpstr>PowerPoint Presentation</vt:lpstr>
      <vt:lpstr>🐍адачки</vt:lpstr>
      <vt:lpstr>если у вас нет сейчас компа (или не удалось установить анаконду), сегодня используйте repl.it/languages/python3</vt:lpstr>
      <vt:lpstr>Что такое питон</vt:lpstr>
      <vt:lpstr>План</vt:lpstr>
      <vt:lpstr>Запуск интерактивного интерпретатора Python</vt:lpstr>
      <vt:lpstr>Преобразование между типами</vt:lpstr>
      <vt:lpstr>Что можно делать со строками</vt:lpstr>
      <vt:lpstr>Скрипты .py</vt:lpstr>
      <vt:lpstr>Скрипты .py | Запуск</vt:lpstr>
      <vt:lpstr>print("Hello world")</vt:lpstr>
      <vt:lpstr>Задачки</vt:lpstr>
      <vt:lpstr>Техподдержка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Anton Leonov</cp:lastModifiedBy>
  <cp:revision>1</cp:revision>
  <dcterms:modified xsi:type="dcterms:W3CDTF">2021-09-25T09:52:17Z</dcterms:modified>
</cp:coreProperties>
</file>